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2" r:id="rId1"/>
  </p:sldMasterIdLst>
  <p:notesMasterIdLst>
    <p:notesMasterId r:id="rId23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 autoAdjust="0"/>
    <p:restoredTop sz="89228" autoAdjust="0"/>
  </p:normalViewPr>
  <p:slideViewPr>
    <p:cSldViewPr snapToGrid="0">
      <p:cViewPr varScale="1">
        <p:scale>
          <a:sx n="66" d="100"/>
          <a:sy n="66" d="100"/>
        </p:scale>
        <p:origin x="126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BEAF8F6-15E6-467F-824D-FA820570136C}" type="datetimeFigureOut">
              <a:rPr lang="he-IL" smtClean="0"/>
              <a:pPr/>
              <a:t>כ"ב/אייר/תשע"ה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7E306661-DE7D-4B63-8D29-97C0FB26F5F4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6677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 smtClean="0"/>
              <a:t>http://docs.oracle.com/javase/8/javase-clienttechnologies.htm</a:t>
            </a:r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http://docs.oracle.com/javase/8/javafx/api/javafx/scene/doc-files/cssref.html#typeeffect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http://docs.oracle.com/javafx/2/get_started/form.htm</a:t>
            </a:r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http://www.java2s.com/Tutorials/Java/JavaFX/0020__JavaFX_HelloWorld.htm</a:t>
            </a:r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CSS: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http://www.w3schools.com/css/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06661-DE7D-4B63-8D29-97C0FB26F5F4}" type="slidenum">
              <a:rPr lang="he-IL" smtClean="0"/>
              <a:pPr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454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198795" y="-21511"/>
            <a:ext cx="46736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11154" y="2708476"/>
            <a:ext cx="4417807" cy="17021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he-IL" dirty="0" smtClean="0"/>
              <a:t>קורס </a:t>
            </a:r>
            <a:r>
              <a:rPr lang="en-US" dirty="0" smtClean="0"/>
              <a:t>Java</a:t>
            </a:r>
            <a:r>
              <a:rPr lang="he-IL" dirty="0" smtClean="0"/>
              <a:t> מתקדם</a:t>
            </a:r>
            <a:br>
              <a:rPr lang="he-IL" dirty="0" smtClean="0"/>
            </a:br>
            <a:r>
              <a:rPr lang="he-IL" dirty="0" smtClean="0"/>
              <a:t/>
            </a:r>
            <a:br>
              <a:rPr lang="he-IL" dirty="0" smtClean="0"/>
            </a:br>
            <a:r>
              <a:rPr lang="he-IL" dirty="0" smtClean="0"/>
              <a:t/>
            </a:r>
            <a:br>
              <a:rPr lang="he-IL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1154" y="4421081"/>
            <a:ext cx="4413071" cy="1260629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 dirty="0" smtClean="0"/>
              <a:t>קרן כליף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06671" y="5719967"/>
            <a:ext cx="4540145" cy="365125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he-IL" dirty="0" smtClean="0"/>
              <a:t>© </a:t>
            </a:r>
            <a:r>
              <a:rPr lang="en-US" dirty="0" smtClean="0"/>
              <a:t> </a:t>
            </a:r>
            <a:r>
              <a:rPr lang="en-US" dirty="0" err="1" smtClean="0"/>
              <a:t>Keren</a:t>
            </a:r>
            <a:r>
              <a:rPr lang="en-US" dirty="0" smtClean="0"/>
              <a:t> </a:t>
            </a:r>
            <a:r>
              <a:rPr lang="en-US" dirty="0" err="1" smtClean="0"/>
              <a:t>Kalif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687" y="825959"/>
            <a:ext cx="11352147" cy="814582"/>
          </a:xfrm>
          <a:prstGeom prst="rect">
            <a:avLst/>
          </a:prstGeo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11-May-15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88597" y="5852161"/>
            <a:ext cx="466953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1030147"/>
            <a:ext cx="1979271" cy="4780344"/>
          </a:xfrm>
          <a:prstGeom prst="rect">
            <a:avLst/>
          </a:prstGeom>
        </p:spPr>
        <p:txBody>
          <a:bodyPr vert="eaVert" anchor="ctr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395" y="1030147"/>
            <a:ext cx="7231605" cy="4780344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11-May-15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88597" y="5852161"/>
            <a:ext cx="466953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5247"/>
            <a:ext cx="12021671" cy="73960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he-IL" dirty="0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729" y="1237129"/>
            <a:ext cx="11416553" cy="52981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he-IL" dirty="0" smtClean="0"/>
              <a:t>לחץ כדי לערוך סגנונות טקסט של תבנית בסיס</a:t>
            </a:r>
          </a:p>
          <a:p>
            <a:pPr lvl="1"/>
            <a:r>
              <a:rPr lang="he-IL" dirty="0" smtClean="0"/>
              <a:t>רמה שנייה</a:t>
            </a:r>
          </a:p>
          <a:p>
            <a:pPr lvl="2"/>
            <a:r>
              <a:rPr lang="he-IL" dirty="0" smtClean="0"/>
              <a:t>רמה שלישית</a:t>
            </a:r>
          </a:p>
          <a:p>
            <a:pPr lvl="3"/>
            <a:r>
              <a:rPr lang="he-IL" dirty="0" smtClean="0"/>
              <a:t>רמה רביעית</a:t>
            </a:r>
          </a:p>
          <a:p>
            <a:pPr lvl="4"/>
            <a:r>
              <a:rPr lang="he-IL" dirty="0" smtClean="0"/>
              <a:t>רמה חמישית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194" y="2900830"/>
            <a:ext cx="8849957" cy="1362075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8194" y="4267201"/>
            <a:ext cx="8849956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11-May-15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88597" y="5852161"/>
            <a:ext cx="466953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687" y="825959"/>
            <a:ext cx="11352147" cy="814582"/>
          </a:xfrm>
          <a:prstGeom prst="rect">
            <a:avLst/>
          </a:prstGeo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11-May-15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852161"/>
            <a:ext cx="466953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89888" y="2313432"/>
            <a:ext cx="4559808" cy="349300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313431"/>
            <a:ext cx="4559808" cy="349300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687" y="825959"/>
            <a:ext cx="11352147" cy="81458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815" y="2316009"/>
            <a:ext cx="407619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961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2450" y="2316010"/>
            <a:ext cx="4074289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536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11-May-15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188597" y="5852161"/>
            <a:ext cx="466953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687" y="825959"/>
            <a:ext cx="11352147" cy="814582"/>
          </a:xfrm>
          <a:prstGeom prst="rect">
            <a:avLst/>
          </a:prstGeo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11-May-15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188597" y="5852161"/>
            <a:ext cx="466953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11-May-15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188597" y="5852161"/>
            <a:ext cx="466953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11-May-15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859" y="856527"/>
            <a:ext cx="4120587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9777" y="2657435"/>
            <a:ext cx="4406096" cy="14631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5456" y="4136994"/>
            <a:ext cx="4398379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565" y="2660904"/>
            <a:ext cx="4401312" cy="146304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0278" y="693795"/>
            <a:ext cx="4479497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2841" y="4133089"/>
            <a:ext cx="4400764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11-May-15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406400" y="0"/>
            <a:ext cx="13243109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201705" y="333488"/>
            <a:ext cx="11698941" cy="632280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711" y="-8064"/>
            <a:ext cx="12177215" cy="1164512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 userDrawn="1"/>
        </p:nvSpPr>
        <p:spPr>
          <a:xfrm>
            <a:off x="0" y="-8064"/>
            <a:ext cx="12192000" cy="11950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965" y="1331259"/>
            <a:ext cx="11363155" cy="5163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 dirty="0" smtClean="0"/>
              <a:t>לחץ כדי לערוך סגנונות טקסט של תבנית בסיס</a:t>
            </a:r>
          </a:p>
          <a:p>
            <a:pPr lvl="1"/>
            <a:r>
              <a:rPr lang="he-IL" dirty="0" smtClean="0"/>
              <a:t>רמה שנייה</a:t>
            </a:r>
          </a:p>
          <a:p>
            <a:pPr lvl="2"/>
            <a:r>
              <a:rPr lang="he-IL" dirty="0" smtClean="0"/>
              <a:t>רמה שלישית</a:t>
            </a:r>
          </a:p>
          <a:p>
            <a:pPr lvl="3"/>
            <a:r>
              <a:rPr lang="he-IL" dirty="0" smtClean="0"/>
              <a:t>רמה רביעית</a:t>
            </a:r>
          </a:p>
          <a:p>
            <a:pPr lvl="4"/>
            <a:r>
              <a:rPr lang="he-IL" dirty="0" smtClean="0"/>
              <a:t>רמה חמישית</a:t>
            </a:r>
            <a:endParaRPr lang="en-US" dirty="0"/>
          </a:p>
        </p:txBody>
      </p:sp>
      <p:sp>
        <p:nvSpPr>
          <p:cNvPr id="61" name="TextBox 60"/>
          <p:cNvSpPr txBox="1"/>
          <p:nvPr userDrawn="1"/>
        </p:nvSpPr>
        <p:spPr>
          <a:xfrm>
            <a:off x="255494" y="13447"/>
            <a:ext cx="11793066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en-US" b="1" dirty="0" smtClean="0">
                <a:solidFill>
                  <a:schemeClr val="bg1"/>
                </a:solidFill>
              </a:rPr>
              <a:t>Java</a:t>
            </a:r>
            <a:r>
              <a:rPr lang="he-IL" b="1" dirty="0" smtClean="0">
                <a:solidFill>
                  <a:schemeClr val="bg1"/>
                </a:solidFill>
              </a:rPr>
              <a:t> מתקדם </a:t>
            </a:r>
            <a:r>
              <a:rPr lang="he-IL" b="1" baseline="0" dirty="0" smtClean="0">
                <a:solidFill>
                  <a:schemeClr val="bg1"/>
                </a:solidFill>
              </a:rPr>
              <a:t>| </a:t>
            </a:r>
            <a:r>
              <a:rPr lang="en-US" sz="1600" b="1" baseline="0" dirty="0" err="1" smtClean="0">
                <a:solidFill>
                  <a:schemeClr val="bg1"/>
                </a:solidFill>
              </a:rPr>
              <a:t>JavaFX</a:t>
            </a:r>
            <a:r>
              <a:rPr lang="he-IL" sz="1600" b="1" baseline="0" dirty="0" smtClean="0">
                <a:solidFill>
                  <a:schemeClr val="bg1"/>
                </a:solidFill>
              </a:rPr>
              <a:t>| </a:t>
            </a:r>
            <a:r>
              <a:rPr lang="he-IL" sz="1400" b="1" baseline="0" dirty="0" smtClean="0">
                <a:solidFill>
                  <a:schemeClr val="bg1"/>
                </a:solidFill>
              </a:rPr>
              <a:t> </a:t>
            </a:r>
            <a:r>
              <a:rPr lang="en-US" sz="1400" b="1" baseline="0" dirty="0" err="1" smtClean="0">
                <a:solidFill>
                  <a:schemeClr val="bg1"/>
                </a:solidFill>
              </a:rPr>
              <a:t>Keren</a:t>
            </a:r>
            <a:r>
              <a:rPr lang="en-US" sz="1400" b="1" baseline="0" dirty="0" smtClean="0">
                <a:solidFill>
                  <a:schemeClr val="bg1"/>
                </a:solidFill>
              </a:rPr>
              <a:t> </a:t>
            </a:r>
            <a:r>
              <a:rPr lang="en-US" sz="1400" b="1" baseline="0" dirty="0" err="1" smtClean="0">
                <a:solidFill>
                  <a:schemeClr val="bg1"/>
                </a:solidFill>
              </a:rPr>
              <a:t>Kalif</a:t>
            </a:r>
            <a:r>
              <a:rPr lang="he-IL" sz="1400" b="1" baseline="0" dirty="0" smtClean="0">
                <a:solidFill>
                  <a:schemeClr val="bg1"/>
                </a:solidFill>
              </a:rPr>
              <a:t>© | </a:t>
            </a:r>
            <a:fld id="{E37EEA51-39B0-435C-9C2B-BE628F0D6042}" type="slidenum">
              <a:rPr lang="he-IL" sz="1400" b="1" baseline="0" smtClean="0">
                <a:solidFill>
                  <a:schemeClr val="bg1"/>
                </a:solidFill>
              </a:rPr>
              <a:pPr algn="r" rtl="1"/>
              <a:t>‹#›</a:t>
            </a:fld>
            <a:endParaRPr lang="he-IL" sz="1400" b="1" baseline="0" dirty="0" smtClean="0">
              <a:solidFill>
                <a:schemeClr val="bg1"/>
              </a:solidFill>
            </a:endParaRPr>
          </a:p>
          <a:p>
            <a:pPr algn="r" rtl="1"/>
            <a:endParaRPr lang="he-IL" sz="1400" b="1" baseline="0" dirty="0" smtClean="0">
              <a:solidFill>
                <a:schemeClr val="bg1"/>
              </a:solidFill>
            </a:endParaRPr>
          </a:p>
          <a:p>
            <a:pPr algn="r" rtl="1"/>
            <a:endParaRPr lang="he-IL" sz="1600" b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r" defTabSz="914400" rtl="1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274320" algn="r" defTabSz="914400" rtl="1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r" defTabSz="914400" rtl="1" eaLnBrk="1" latinLnBrk="0" hangingPunct="1">
        <a:spcBef>
          <a:spcPct val="20000"/>
        </a:spcBef>
        <a:buClr>
          <a:schemeClr val="accent1"/>
        </a:buClr>
        <a:buSzPct val="76000"/>
        <a:buFont typeface="Courier New" pitchFamily="49" charset="0"/>
        <a:buChar char="o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r" defTabSz="914400" rtl="1" eaLnBrk="1" latinLnBrk="0" hangingPunct="1">
        <a:spcBef>
          <a:spcPct val="20000"/>
        </a:spcBef>
        <a:buClr>
          <a:schemeClr val="accent1"/>
        </a:buClr>
        <a:buSzPct val="76000"/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r" defTabSz="914400" rtl="1" eaLnBrk="1" latinLnBrk="0" hangingPunct="1">
        <a:spcBef>
          <a:spcPct val="20000"/>
        </a:spcBef>
        <a:buClr>
          <a:schemeClr val="accent1"/>
        </a:buClr>
        <a:buSzPct val="76000"/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r" defTabSz="914400" rtl="1" eaLnBrk="1" latinLnBrk="0" hangingPunct="1">
        <a:spcBef>
          <a:spcPct val="20000"/>
        </a:spcBef>
        <a:buClr>
          <a:schemeClr val="accent1"/>
        </a:buClr>
        <a:buSzPct val="76000"/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r" defTabSz="914400" rtl="1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r" defTabSz="914400" rtl="1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r" defTabSz="914400" rtl="1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r" defTabSz="914400" rtl="1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du.makery.ch/blog/2012/10/30/javafx-2-dialogs" TargetMode="External"/><Relationship Id="rId2" Type="http://schemas.openxmlformats.org/officeDocument/2006/relationships/hyperlink" Target="http://docs.oracle.com/javafx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tml-color-codes.info/" TargetMode="External"/><Relationship Id="rId4" Type="http://schemas.openxmlformats.org/officeDocument/2006/relationships/hyperlink" Target="http://code.makery.ch/blog/javafx-8-dialogs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cle.com/technetwork/java/javase/downloads/jdk7-downloads-1880260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java.dzone.com/articles/whats-new-java-8-part-i-javafx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docs.oracle.com/javafx/2/get_started/hello_world.ht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e-IL" sz="3200" dirty="0" smtClean="0"/>
              <a:t>קורס </a:t>
            </a:r>
            <a:r>
              <a:rPr lang="en-US" sz="3200" dirty="0" smtClean="0"/>
              <a:t>Java</a:t>
            </a:r>
            <a:r>
              <a:rPr lang="he-IL" sz="3200" dirty="0" smtClean="0"/>
              <a:t> מתקדם</a:t>
            </a:r>
            <a:br>
              <a:rPr lang="he-IL" sz="3200" dirty="0" smtClean="0"/>
            </a:br>
            <a:r>
              <a:rPr lang="he-IL" dirty="0" smtClean="0"/>
              <a:t/>
            </a:r>
            <a:br>
              <a:rPr lang="he-IL" dirty="0" smtClean="0"/>
            </a:br>
            <a:r>
              <a:rPr lang="en-US" dirty="0" err="1" smtClean="0"/>
              <a:t>JavaFX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 smtClean="0"/>
              <a:t>קרן כליף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6814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814" y="1173206"/>
            <a:ext cx="5917427" cy="3812250"/>
          </a:xfrm>
          <a:prstGeom prst="rect">
            <a:avLst/>
          </a:prstGeom>
          <a:noFill/>
          <a:ln w="9525">
            <a:solidFill>
              <a:schemeClr val="accent5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7676" y="3090159"/>
            <a:ext cx="3163326" cy="2629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הפלט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עיצוב ה- </a:t>
            </a:r>
            <a:r>
              <a:rPr lang="en-US" dirty="0" smtClean="0"/>
              <a:t>label</a:t>
            </a:r>
            <a:r>
              <a:rPr lang="he-IL" dirty="0" smtClean="0"/>
              <a:t>'ים שונה:</a:t>
            </a:r>
          </a:p>
          <a:p>
            <a:endParaRPr lang="he-IL" dirty="0"/>
          </a:p>
        </p:txBody>
      </p:sp>
      <p:sp>
        <p:nvSpPr>
          <p:cNvPr id="6" name="Rectangular Callout 5"/>
          <p:cNvSpPr/>
          <p:nvPr/>
        </p:nvSpPr>
        <p:spPr>
          <a:xfrm>
            <a:off x="2118843" y="5563075"/>
            <a:ext cx="2194704" cy="576064"/>
          </a:xfrm>
          <a:prstGeom prst="wedgeRectCallout">
            <a:avLst>
              <a:gd name="adj1" fmla="val 71317"/>
              <a:gd name="adj2" fmla="val -180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b="1" dirty="0" smtClean="0"/>
              <a:t>עיצובו נגזר מהתגית </a:t>
            </a:r>
            <a:r>
              <a:rPr lang="en-US" b="1" dirty="0" smtClean="0"/>
              <a:t>my-label</a:t>
            </a:r>
            <a:r>
              <a:rPr lang="he-IL" b="1" dirty="0" smtClean="0"/>
              <a:t> ב- </a:t>
            </a:r>
            <a:r>
              <a:rPr lang="en-US" b="1" dirty="0" err="1" smtClean="0"/>
              <a:t>css</a:t>
            </a:r>
            <a:endParaRPr lang="he-IL" b="1" dirty="0"/>
          </a:p>
        </p:txBody>
      </p:sp>
      <p:sp>
        <p:nvSpPr>
          <p:cNvPr id="7" name="Rectangular Callout 6"/>
          <p:cNvSpPr/>
          <p:nvPr/>
        </p:nvSpPr>
        <p:spPr>
          <a:xfrm>
            <a:off x="8596040" y="5578815"/>
            <a:ext cx="2202569" cy="576064"/>
          </a:xfrm>
          <a:prstGeom prst="wedgeRectCallout">
            <a:avLst>
              <a:gd name="adj1" fmla="val -92164"/>
              <a:gd name="adj2" fmla="val -1845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b="1" dirty="0" smtClean="0"/>
              <a:t>עיצובו נגזר מהתגית המובנית </a:t>
            </a:r>
            <a:r>
              <a:rPr lang="en-US" b="1" dirty="0" smtClean="0"/>
              <a:t>.label</a:t>
            </a:r>
            <a:endParaRPr lang="he-IL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דוגמאות נוספות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BordersExample</a:t>
            </a:r>
            <a:endParaRPr lang="he-IL" dirty="0" smtClean="0"/>
          </a:p>
          <a:p>
            <a:endParaRPr lang="he-IL" dirty="0" smtClean="0"/>
          </a:p>
          <a:p>
            <a:endParaRPr lang="he-IL" dirty="0" smtClean="0"/>
          </a:p>
          <a:p>
            <a:endParaRPr lang="he-IL" dirty="0" smtClean="0"/>
          </a:p>
          <a:p>
            <a:endParaRPr lang="he-IL" dirty="0" smtClean="0"/>
          </a:p>
          <a:p>
            <a:endParaRPr lang="he-IL" dirty="0" smtClean="0"/>
          </a:p>
          <a:p>
            <a:r>
              <a:rPr lang="en-US" dirty="0" err="1" smtClean="0"/>
              <a:t>WelcomeWithCss</a:t>
            </a:r>
            <a:endParaRPr lang="he-IL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cstate="print"/>
          <a:srcRect/>
          <a:stretch>
            <a:fillRect/>
          </a:stretch>
        </p:blipFill>
        <p:spPr bwMode="auto">
          <a:xfrm>
            <a:off x="335360" y="4496520"/>
            <a:ext cx="401320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5840" y="4496520"/>
            <a:ext cx="401320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2059" y="1311813"/>
            <a:ext cx="30099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019" y="1700063"/>
            <a:ext cx="8780200" cy="493988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FXML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שפה המבוססת </a:t>
            </a:r>
            <a:r>
              <a:rPr lang="en-US" dirty="0" smtClean="0"/>
              <a:t>XML</a:t>
            </a:r>
            <a:r>
              <a:rPr lang="he-IL" dirty="0" smtClean="0"/>
              <a:t> לבניית ממשק משתמש ללא צורך בקימפול הפרוייקט</a:t>
            </a:r>
            <a:endParaRPr lang="he-IL" dirty="0"/>
          </a:p>
        </p:txBody>
      </p:sp>
      <p:sp>
        <p:nvSpPr>
          <p:cNvPr id="5" name="Rectangular Callout 4"/>
          <p:cNvSpPr/>
          <p:nvPr/>
        </p:nvSpPr>
        <p:spPr>
          <a:xfrm>
            <a:off x="6608734" y="4347698"/>
            <a:ext cx="2071033" cy="576064"/>
          </a:xfrm>
          <a:prstGeom prst="wedgeRectCallout">
            <a:avLst>
              <a:gd name="adj1" fmla="val -116991"/>
              <a:gd name="adj2" fmla="val -586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b="1" dirty="0" smtClean="0"/>
              <a:t>הקובץ עם הגדרת רכיבי ה- </a:t>
            </a:r>
            <a:r>
              <a:rPr lang="en-US" b="1" dirty="0" smtClean="0"/>
              <a:t>GUI</a:t>
            </a:r>
            <a:endParaRPr lang="he-IL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539" y="475595"/>
            <a:ext cx="7888384" cy="616655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דוגמאת </a:t>
            </a:r>
            <a:r>
              <a:rPr lang="en-US" dirty="0" err="1" smtClean="0"/>
              <a:t>fxml</a:t>
            </a:r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3509679" y="5655212"/>
            <a:ext cx="3622641" cy="22206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ular Callout 5"/>
          <p:cNvSpPr/>
          <p:nvPr/>
        </p:nvSpPr>
        <p:spPr>
          <a:xfrm>
            <a:off x="7086324" y="5075167"/>
            <a:ext cx="1466832" cy="360040"/>
          </a:xfrm>
          <a:prstGeom prst="wedgeRectCallout">
            <a:avLst>
              <a:gd name="adj1" fmla="val -134345"/>
              <a:gd name="adj2" fmla="val 112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b="1" dirty="0" smtClean="0"/>
              <a:t>הגדרת אירוע</a:t>
            </a:r>
            <a:endParaRPr lang="he-IL" b="1" dirty="0"/>
          </a:p>
        </p:txBody>
      </p:sp>
      <p:sp>
        <p:nvSpPr>
          <p:cNvPr id="7" name="Rectangle 6"/>
          <p:cNvSpPr/>
          <p:nvPr/>
        </p:nvSpPr>
        <p:spPr>
          <a:xfrm>
            <a:off x="1550431" y="2433711"/>
            <a:ext cx="4076646" cy="23467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ular Callout 7"/>
          <p:cNvSpPr/>
          <p:nvPr/>
        </p:nvSpPr>
        <p:spPr>
          <a:xfrm>
            <a:off x="6599263" y="1533378"/>
            <a:ext cx="2305588" cy="616884"/>
          </a:xfrm>
          <a:prstGeom prst="wedgeRectCallout">
            <a:avLst>
              <a:gd name="adj1" fmla="val -107523"/>
              <a:gd name="adj2" fmla="val 943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b="1" dirty="0" smtClean="0"/>
              <a:t>המחלקה עם מימושי האירועים (</a:t>
            </a:r>
            <a:r>
              <a:rPr lang="en-US" b="1" dirty="0" smtClean="0"/>
              <a:t>controller</a:t>
            </a:r>
            <a:r>
              <a:rPr lang="he-IL" b="1" dirty="0" smtClean="0"/>
              <a:t>)</a:t>
            </a:r>
            <a:endParaRPr lang="he-IL" b="1" dirty="0"/>
          </a:p>
        </p:txBody>
      </p:sp>
      <p:sp>
        <p:nvSpPr>
          <p:cNvPr id="9" name="Rectangle 8"/>
          <p:cNvSpPr/>
          <p:nvPr/>
        </p:nvSpPr>
        <p:spPr>
          <a:xfrm>
            <a:off x="1562042" y="6035040"/>
            <a:ext cx="1434376" cy="23040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ular Callout 9"/>
          <p:cNvSpPr/>
          <p:nvPr/>
        </p:nvSpPr>
        <p:spPr>
          <a:xfrm>
            <a:off x="8197671" y="5542671"/>
            <a:ext cx="2409370" cy="678903"/>
          </a:xfrm>
          <a:prstGeom prst="wedgeRectCallout">
            <a:avLst>
              <a:gd name="adj1" fmla="val -265359"/>
              <a:gd name="adj2" fmla="val 347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b="1" dirty="0" smtClean="0"/>
              <a:t>קישור למשתנה שמוגדר ב- </a:t>
            </a:r>
            <a:r>
              <a:rPr lang="en-US" b="1" dirty="0" smtClean="0"/>
              <a:t>controller</a:t>
            </a:r>
            <a:endParaRPr lang="he-IL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756" y="2138289"/>
            <a:ext cx="11565450" cy="241964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מחלקת ה- </a:t>
            </a:r>
            <a:r>
              <a:rPr lang="en-US" dirty="0" smtClean="0"/>
              <a:t>controller</a:t>
            </a:r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1278554" y="2515312"/>
            <a:ext cx="4475132" cy="3967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/>
          <p:cNvSpPr/>
          <p:nvPr/>
        </p:nvSpPr>
        <p:spPr>
          <a:xfrm>
            <a:off x="1265526" y="3172442"/>
            <a:ext cx="7245428" cy="37261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דוגמא נוספת של </a:t>
            </a:r>
            <a:r>
              <a:rPr lang="en-US" dirty="0" err="1" smtClean="0"/>
              <a:t>fxml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menu.fxml</a:t>
            </a:r>
            <a:endParaRPr lang="he-I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39448" y="1743722"/>
            <a:ext cx="4693537" cy="3209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דוגמאת </a:t>
            </a:r>
            <a:r>
              <a:rPr lang="he-IL" smtClean="0"/>
              <a:t>"הישרדות</a:t>
            </a:r>
            <a:r>
              <a:rPr lang="he-IL" dirty="0" smtClean="0"/>
              <a:t>"</a:t>
            </a:r>
            <a:endParaRPr lang="he-IL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414" y="1124744"/>
            <a:ext cx="8653197" cy="5508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3819" y="3356993"/>
            <a:ext cx="61976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ular Callout 5"/>
          <p:cNvSpPr/>
          <p:nvPr/>
        </p:nvSpPr>
        <p:spPr>
          <a:xfrm>
            <a:off x="8976320" y="2708920"/>
            <a:ext cx="2880320" cy="576064"/>
          </a:xfrm>
          <a:prstGeom prst="wedgeRectCallout">
            <a:avLst>
              <a:gd name="adj1" fmla="val -192275"/>
              <a:gd name="adj2" fmla="val 242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b="1" dirty="0" smtClean="0"/>
              <a:t>לשים לב בקוד לשימוש בתיבות</a:t>
            </a:r>
            <a:endParaRPr lang="he-IL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לינקים שימושיים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e-IL" dirty="0" smtClean="0"/>
              <a:t>ה-</a:t>
            </a:r>
            <a:r>
              <a:rPr lang="en-US" dirty="0" smtClean="0"/>
              <a:t> </a:t>
            </a:r>
            <a:r>
              <a:rPr lang="he-IL" dirty="0" smtClean="0"/>
              <a:t> </a:t>
            </a:r>
            <a:r>
              <a:rPr lang="en-US" dirty="0" smtClean="0"/>
              <a:t>jar</a:t>
            </a:r>
            <a:r>
              <a:rPr lang="he-IL" dirty="0" smtClean="0"/>
              <a:t> עם מחלקות ה- </a:t>
            </a:r>
            <a:r>
              <a:rPr lang="en-US" dirty="0" err="1" smtClean="0"/>
              <a:t>JavaFX</a:t>
            </a:r>
            <a:r>
              <a:rPr lang="he-IL" dirty="0" smtClean="0"/>
              <a:t> (נמצא כבר ב- </a:t>
            </a:r>
            <a:r>
              <a:rPr lang="en-US" dirty="0" smtClean="0"/>
              <a:t>JDK 8</a:t>
            </a:r>
            <a:r>
              <a:rPr lang="he-IL" dirty="0" smtClean="0"/>
              <a:t> ) (הקובץ </a:t>
            </a:r>
            <a:r>
              <a:rPr lang="en-US" dirty="0" smtClean="0"/>
              <a:t>jfxrt.jar</a:t>
            </a:r>
            <a:r>
              <a:rPr lang="he-IL" dirty="0" smtClean="0"/>
              <a:t> שנמצא בזיפ)</a:t>
            </a:r>
          </a:p>
          <a:p>
            <a:endParaRPr lang="he-IL" dirty="0" smtClean="0"/>
          </a:p>
          <a:p>
            <a:r>
              <a:rPr lang="he-IL" dirty="0" smtClean="0"/>
              <a:t>המדריך המצויין של </a:t>
            </a:r>
            <a:r>
              <a:rPr lang="en-US" dirty="0" smtClean="0"/>
              <a:t>oracle</a:t>
            </a:r>
            <a:r>
              <a:rPr lang="he-IL" dirty="0" smtClean="0"/>
              <a:t>: </a:t>
            </a:r>
            <a:r>
              <a:rPr lang="en-US" dirty="0" smtClean="0">
                <a:hlinkClick r:id="rId2"/>
              </a:rPr>
              <a:t>http://docs.oracle.com/javafx/</a:t>
            </a:r>
            <a:endParaRPr lang="he-IL" dirty="0" smtClean="0"/>
          </a:p>
          <a:p>
            <a:pPr>
              <a:buNone/>
            </a:pPr>
            <a:endParaRPr lang="he-IL" dirty="0" smtClean="0"/>
          </a:p>
          <a:p>
            <a:r>
              <a:rPr lang="he-IL" dirty="0" smtClean="0"/>
              <a:t>ה- </a:t>
            </a:r>
            <a:r>
              <a:rPr lang="en-US" dirty="0" smtClean="0"/>
              <a:t>jar</a:t>
            </a:r>
            <a:r>
              <a:rPr lang="he-IL" dirty="0" smtClean="0"/>
              <a:t> שמכיל את המחלקות לתיבות (לגרסה 7) (הקובץ </a:t>
            </a:r>
            <a:r>
              <a:rPr lang="en-US" dirty="0" smtClean="0"/>
              <a:t>javafx-dialogs-0.0.3.jar</a:t>
            </a:r>
            <a:r>
              <a:rPr lang="he-IL" dirty="0" smtClean="0"/>
              <a:t> שנמצא בזיפ)</a:t>
            </a:r>
          </a:p>
          <a:p>
            <a:pPr lvl="1"/>
            <a:r>
              <a:rPr lang="he-IL" dirty="0" smtClean="0"/>
              <a:t>לינק לדוגמאות שימוש:</a:t>
            </a:r>
          </a:p>
          <a:p>
            <a:pPr lvl="1" algn="ctr">
              <a:buNone/>
            </a:pPr>
            <a:r>
              <a:rPr lang="en-US" dirty="0" smtClean="0">
                <a:hlinkClick r:id="rId3"/>
              </a:rPr>
              <a:t>http://edu.makery.ch/blog/2012/10/30/javafx-2-dialogs</a:t>
            </a:r>
            <a:endParaRPr lang="he-IL" dirty="0" smtClean="0"/>
          </a:p>
          <a:p>
            <a:endParaRPr lang="he-IL" dirty="0" smtClean="0"/>
          </a:p>
          <a:p>
            <a:r>
              <a:rPr lang="he-IL" dirty="0" smtClean="0"/>
              <a:t>לגרסה 8 (הקובץ </a:t>
            </a:r>
            <a:r>
              <a:rPr lang="en-US" dirty="0" smtClean="0"/>
              <a:t>controlsfx-8.0.6.jar</a:t>
            </a:r>
            <a:r>
              <a:rPr lang="he-IL" dirty="0" smtClean="0"/>
              <a:t> שנמצא בזיפ) :</a:t>
            </a:r>
          </a:p>
          <a:p>
            <a:pPr lvl="1" algn="ctr">
              <a:buNone/>
            </a:pPr>
            <a:r>
              <a:rPr lang="he-IL" dirty="0" smtClean="0"/>
              <a:t>לינק לדוגמאות שימוש: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http://code.makery.ch/blog/javafx-8-dialogs/</a:t>
            </a:r>
            <a:endParaRPr lang="he-IL" dirty="0" smtClean="0"/>
          </a:p>
          <a:p>
            <a:pPr lvl="1" algn="ctr">
              <a:buNone/>
            </a:pPr>
            <a:endParaRPr lang="he-IL" dirty="0" smtClean="0"/>
          </a:p>
          <a:p>
            <a:pPr marL="273050" lvl="1" indent="-273050">
              <a:spcBef>
                <a:spcPts val="575"/>
              </a:spcBef>
              <a:buClr>
                <a:schemeClr val="accent1"/>
              </a:buClr>
            </a:pPr>
            <a:r>
              <a:rPr lang="he-IL" sz="2600" dirty="0" smtClean="0"/>
              <a:t>למציאת קוד צבע: </a:t>
            </a:r>
            <a:r>
              <a:rPr lang="en-US" sz="2600" dirty="0" smtClean="0">
                <a:hlinkClick r:id="rId5"/>
              </a:rPr>
              <a:t>http://html-color-codes.info/</a:t>
            </a:r>
            <a:endParaRPr lang="he-IL" sz="2600" dirty="0" smtClean="0"/>
          </a:p>
          <a:p>
            <a:pPr lvl="1" algn="ctr">
              <a:buNone/>
            </a:pPr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פרטים טכניים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he-IL" dirty="0" smtClean="0"/>
              <a:t>יש להתקין את </a:t>
            </a:r>
            <a:r>
              <a:rPr lang="en-US" dirty="0" smtClean="0"/>
              <a:t>JDK</a:t>
            </a:r>
            <a:r>
              <a:rPr lang="he-IL" dirty="0" smtClean="0"/>
              <a:t> גרסא 1.7 ומעלה, ובפרט ה </a:t>
            </a:r>
            <a:r>
              <a:rPr lang="en-US" dirty="0" smtClean="0"/>
              <a:t>jfxrt.jar</a:t>
            </a:r>
            <a:endParaRPr lang="he-IL" dirty="0" smtClean="0"/>
          </a:p>
          <a:p>
            <a:pPr lvl="1"/>
            <a:r>
              <a:rPr lang="he-IL" dirty="0" smtClean="0"/>
              <a:t>בגרסאת 8 </a:t>
            </a:r>
            <a:r>
              <a:rPr lang="en-US" dirty="0" smtClean="0"/>
              <a:t>JDK</a:t>
            </a:r>
            <a:r>
              <a:rPr lang="he-IL" dirty="0" smtClean="0"/>
              <a:t> אין צורך בהוספת </a:t>
            </a:r>
            <a:r>
              <a:rPr lang="en-US" dirty="0" smtClean="0"/>
              <a:t>jar</a:t>
            </a:r>
            <a:r>
              <a:rPr lang="he-IL" dirty="0" smtClean="0"/>
              <a:t> זה</a:t>
            </a:r>
          </a:p>
          <a:p>
            <a:r>
              <a:rPr lang="he-IL" dirty="0" smtClean="0"/>
              <a:t>ה- </a:t>
            </a:r>
            <a:r>
              <a:rPr lang="en-US" dirty="0" smtClean="0"/>
              <a:t>main</a:t>
            </a:r>
            <a:r>
              <a:rPr lang="he-IL" dirty="0" smtClean="0"/>
              <a:t> אינו נחוץ כאשר עוטפים את הקוד ל- </a:t>
            </a:r>
            <a:r>
              <a:rPr lang="en-US" dirty="0" smtClean="0"/>
              <a:t>jar</a:t>
            </a:r>
            <a:r>
              <a:rPr lang="he-IL" dirty="0" smtClean="0"/>
              <a:t> באמצעות ה- </a:t>
            </a:r>
            <a:r>
              <a:rPr lang="en-US" dirty="0" err="1" smtClean="0"/>
              <a:t>JavaFX</a:t>
            </a:r>
            <a:r>
              <a:rPr lang="en-US" dirty="0" smtClean="0"/>
              <a:t> Package Tool</a:t>
            </a:r>
            <a:r>
              <a:rPr lang="he-IL" dirty="0" smtClean="0"/>
              <a:t> אבל מומלץ תמיד לשים </a:t>
            </a:r>
            <a:r>
              <a:rPr lang="en-US" dirty="0" smtClean="0"/>
              <a:t>main</a:t>
            </a:r>
            <a:r>
              <a:rPr lang="he-IL" dirty="0" smtClean="0"/>
              <a:t> עבור </a:t>
            </a:r>
            <a:r>
              <a:rPr lang="en-US" dirty="0" smtClean="0"/>
              <a:t>jar</a:t>
            </a:r>
            <a:r>
              <a:rPr lang="he-IL" dirty="0" smtClean="0"/>
              <a:t>'ים שנעטפו להרצה בצורה הרגילה, ללא ה- </a:t>
            </a:r>
            <a:r>
              <a:rPr lang="en-US" dirty="0" err="1" smtClean="0"/>
              <a:t>JavaFX</a:t>
            </a:r>
            <a:r>
              <a:rPr lang="en-US" dirty="0" smtClean="0"/>
              <a:t> Launcher</a:t>
            </a:r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נושאים נוספים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אנימציות</a:t>
            </a:r>
          </a:p>
          <a:p>
            <a:r>
              <a:rPr lang="he-IL" dirty="0" smtClean="0"/>
              <a:t>גרפים</a:t>
            </a:r>
          </a:p>
          <a:p>
            <a:r>
              <a:rPr lang="he-IL" dirty="0" smtClean="0"/>
              <a:t>אריזת הפרוייקט</a:t>
            </a:r>
          </a:p>
          <a:p>
            <a:r>
              <a:rPr lang="he-IL" dirty="0" smtClean="0"/>
              <a:t>הטמעת הפרוייקט בדף </a:t>
            </a:r>
            <a:r>
              <a:rPr lang="en-US" dirty="0" smtClean="0"/>
              <a:t>html</a:t>
            </a:r>
            <a:endParaRPr lang="he-IL" dirty="0" smtClean="0"/>
          </a:p>
          <a:p>
            <a:endParaRPr lang="he-IL" dirty="0" smtClean="0"/>
          </a:p>
          <a:p>
            <a:r>
              <a:rPr lang="he-IL" dirty="0" smtClean="0"/>
              <a:t>דוגמאות: </a:t>
            </a:r>
            <a:r>
              <a:rPr lang="en-US" dirty="0" smtClean="0">
                <a:hlinkClick r:id="rId2"/>
              </a:rPr>
              <a:t>http://www.oracle.com/technetwork/java/javase/downloads/jdk7-downloads-1880260.html</a:t>
            </a:r>
            <a:endParaRPr lang="he-IL" dirty="0" smtClean="0"/>
          </a:p>
          <a:p>
            <a:pPr lvl="1"/>
            <a:r>
              <a:rPr lang="he-IL" dirty="0" smtClean="0"/>
              <a:t>יש להוריד את קובץ ה- </a:t>
            </a:r>
            <a:r>
              <a:rPr lang="en-US" dirty="0" smtClean="0"/>
              <a:t>demo</a:t>
            </a:r>
            <a:r>
              <a:rPr lang="he-IL" dirty="0" smtClean="0"/>
              <a:t>. זהו </a:t>
            </a:r>
            <a:r>
              <a:rPr lang="en-US" dirty="0" smtClean="0"/>
              <a:t>executable jar</a:t>
            </a:r>
            <a:r>
              <a:rPr lang="he-IL" dirty="0" smtClean="0"/>
              <a:t> וניתן להריצו עם לחיצה כפולה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 bIns="45720" anchor="t"/>
          <a:lstStyle/>
          <a:p>
            <a:pPr eaLnBrk="1" hangingPunct="1"/>
            <a:r>
              <a:rPr lang="he-IL" smtClean="0">
                <a:latin typeface="Arial" charset="0"/>
                <a:cs typeface="Arial" charset="0"/>
              </a:rPr>
              <a:t>ביחידה זו נלמד: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e-IL" dirty="0" smtClean="0">
                <a:latin typeface="Arial" charset="0"/>
                <a:cs typeface="Arial" charset="0"/>
              </a:rPr>
              <a:t>מהו </a:t>
            </a:r>
            <a:r>
              <a:rPr lang="en-US" dirty="0" err="1" smtClean="0">
                <a:latin typeface="Arial" charset="0"/>
                <a:cs typeface="Arial" charset="0"/>
              </a:rPr>
              <a:t>JavaFX</a:t>
            </a:r>
            <a:endParaRPr lang="he-IL" dirty="0" smtClean="0">
              <a:latin typeface="Arial" charset="0"/>
              <a:cs typeface="Arial" charset="0"/>
            </a:endParaRPr>
          </a:p>
          <a:p>
            <a:pPr eaLnBrk="1" hangingPunct="1"/>
            <a:r>
              <a:rPr lang="he-IL" dirty="0" smtClean="0">
                <a:latin typeface="Arial" charset="0"/>
                <a:cs typeface="Arial" charset="0"/>
              </a:rPr>
              <a:t>עיצוב באמצעות </a:t>
            </a:r>
            <a:r>
              <a:rPr lang="en-US" dirty="0" err="1" smtClean="0">
                <a:latin typeface="Arial" charset="0"/>
                <a:cs typeface="Arial" charset="0"/>
              </a:rPr>
              <a:t>css</a:t>
            </a:r>
            <a:endParaRPr lang="he-IL" dirty="0" smtClean="0">
              <a:latin typeface="Arial" charset="0"/>
              <a:cs typeface="Arial" charset="0"/>
            </a:endParaRPr>
          </a:p>
          <a:p>
            <a:pPr eaLnBrk="1" hangingPunct="1"/>
            <a:r>
              <a:rPr lang="he-IL" dirty="0" smtClean="0">
                <a:latin typeface="Arial" charset="0"/>
                <a:cs typeface="Arial" charset="0"/>
              </a:rPr>
              <a:t>הגדרת </a:t>
            </a:r>
            <a:r>
              <a:rPr lang="en-US" dirty="0" smtClean="0">
                <a:latin typeface="Arial" charset="0"/>
                <a:cs typeface="Arial" charset="0"/>
              </a:rPr>
              <a:t>GUI</a:t>
            </a:r>
            <a:r>
              <a:rPr lang="he-IL" dirty="0" smtClean="0">
                <a:latin typeface="Arial" charset="0"/>
                <a:cs typeface="Arial" charset="0"/>
              </a:rPr>
              <a:t> באמצעות </a:t>
            </a:r>
            <a:r>
              <a:rPr lang="en-US" dirty="0" err="1" smtClean="0">
                <a:latin typeface="Arial" charset="0"/>
                <a:cs typeface="Arial" charset="0"/>
              </a:rPr>
              <a:t>fxml</a:t>
            </a:r>
            <a:endParaRPr lang="he-IL" dirty="0" smtClean="0">
              <a:latin typeface="Arial" charset="0"/>
              <a:cs typeface="Arial" charset="0"/>
            </a:endParaRPr>
          </a:p>
          <a:p>
            <a:pPr eaLnBrk="1" hangingPunct="1"/>
            <a:r>
              <a:rPr lang="he-IL" dirty="0" smtClean="0">
                <a:latin typeface="Arial" charset="0"/>
                <a:cs typeface="Arial" charset="0"/>
              </a:rPr>
              <a:t>תוספות ב- </a:t>
            </a:r>
            <a:r>
              <a:rPr lang="en-US" dirty="0" smtClean="0">
                <a:latin typeface="Arial" charset="0"/>
                <a:cs typeface="Arial" charset="0"/>
              </a:rPr>
              <a:t>JDK 8</a:t>
            </a:r>
            <a:endParaRPr lang="he-IL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487283" y="4945970"/>
          <a:ext cx="1805067" cy="1454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Packager Shell Object" showAsIcon="1" r:id="rId3" imgW="851040" imgH="685800" progId="Package">
                  <p:embed/>
                </p:oleObj>
              </mc:Choice>
              <mc:Fallback>
                <p:oleObj name="Packager Shell Object" showAsIcon="1" r:id="rId3" imgW="851040" imgH="685800" progId="Package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283" y="4945970"/>
                        <a:ext cx="1805067" cy="14548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מה חדש ב- </a:t>
            </a:r>
            <a:r>
              <a:rPr lang="en-US" dirty="0" smtClean="0"/>
              <a:t>JDK 8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http://java.dzone.com/articles/whats-new-java-8-part-i-javafx</a:t>
            </a:r>
            <a:endParaRPr lang="en-US" dirty="0" smtClean="0"/>
          </a:p>
          <a:p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>
                <a:latin typeface="Arial" charset="0"/>
                <a:cs typeface="Arial" charset="0"/>
              </a:rPr>
              <a:t>ביחידה זו למדנו: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7373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e-IL" dirty="0" smtClean="0">
                <a:latin typeface="Arial" charset="0"/>
                <a:cs typeface="Arial" charset="0"/>
              </a:rPr>
              <a:t>מהו </a:t>
            </a:r>
            <a:r>
              <a:rPr lang="en-US" dirty="0" err="1" smtClean="0">
                <a:latin typeface="Arial" charset="0"/>
                <a:cs typeface="Arial" charset="0"/>
              </a:rPr>
              <a:t>JavaFX</a:t>
            </a:r>
            <a:endParaRPr lang="he-IL" dirty="0" smtClean="0">
              <a:latin typeface="Arial" charset="0"/>
              <a:cs typeface="Arial" charset="0"/>
            </a:endParaRPr>
          </a:p>
          <a:p>
            <a:pPr eaLnBrk="1" hangingPunct="1"/>
            <a:r>
              <a:rPr lang="he-IL" dirty="0" smtClean="0">
                <a:latin typeface="Arial" charset="0"/>
                <a:cs typeface="Arial" charset="0"/>
              </a:rPr>
              <a:t>עיצוב באמצעות </a:t>
            </a:r>
            <a:r>
              <a:rPr lang="en-US" dirty="0" err="1" smtClean="0">
                <a:latin typeface="Arial" charset="0"/>
                <a:cs typeface="Arial" charset="0"/>
              </a:rPr>
              <a:t>css</a:t>
            </a:r>
            <a:endParaRPr lang="he-IL" dirty="0" smtClean="0">
              <a:latin typeface="Arial" charset="0"/>
              <a:cs typeface="Arial" charset="0"/>
            </a:endParaRPr>
          </a:p>
          <a:p>
            <a:pPr eaLnBrk="1" hangingPunct="1"/>
            <a:r>
              <a:rPr lang="he-IL" dirty="0" smtClean="0">
                <a:latin typeface="Arial" charset="0"/>
                <a:cs typeface="Arial" charset="0"/>
              </a:rPr>
              <a:t>הגדרת </a:t>
            </a:r>
            <a:r>
              <a:rPr lang="en-US" dirty="0" smtClean="0">
                <a:latin typeface="Arial" charset="0"/>
                <a:cs typeface="Arial" charset="0"/>
              </a:rPr>
              <a:t>GUI</a:t>
            </a:r>
            <a:r>
              <a:rPr lang="he-IL" dirty="0" smtClean="0">
                <a:latin typeface="Arial" charset="0"/>
                <a:cs typeface="Arial" charset="0"/>
              </a:rPr>
              <a:t> באמצעות </a:t>
            </a:r>
            <a:r>
              <a:rPr lang="en-US" dirty="0" err="1" smtClean="0">
                <a:latin typeface="Arial" charset="0"/>
                <a:cs typeface="Arial" charset="0"/>
              </a:rPr>
              <a:t>fxml</a:t>
            </a:r>
            <a:endParaRPr lang="he-IL" dirty="0" smtClean="0">
              <a:latin typeface="Arial" charset="0"/>
              <a:cs typeface="Arial" charset="0"/>
            </a:endParaRPr>
          </a:p>
          <a:p>
            <a:r>
              <a:rPr lang="he-IL" dirty="0" smtClean="0">
                <a:latin typeface="Arial" charset="0"/>
                <a:cs typeface="Arial" charset="0"/>
              </a:rPr>
              <a:t>תוספות ב- </a:t>
            </a:r>
            <a:r>
              <a:rPr lang="en-US" dirty="0" smtClean="0">
                <a:latin typeface="Arial" charset="0"/>
                <a:cs typeface="Arial" charset="0"/>
              </a:rPr>
              <a:t>JDK 8</a:t>
            </a:r>
            <a:endParaRPr lang="he-IL" dirty="0" smtClean="0">
              <a:latin typeface="Arial" charset="0"/>
              <a:cs typeface="Arial" charset="0"/>
            </a:endParaRPr>
          </a:p>
          <a:p>
            <a:pPr eaLnBrk="1" hangingPunct="1"/>
            <a:endParaRPr lang="he-IL" dirty="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מהו </a:t>
            </a:r>
            <a:r>
              <a:rPr lang="en-US" dirty="0" err="1" smtClean="0"/>
              <a:t>JavaFX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אוסף מחלקות של רכיבים גרפיים המאפשריים לייצר </a:t>
            </a:r>
            <a:r>
              <a:rPr lang="en-US" dirty="0" smtClean="0"/>
              <a:t>GUI </a:t>
            </a:r>
            <a:r>
              <a:rPr lang="he-IL" dirty="0" smtClean="0"/>
              <a:t> בצורה מודולרית יותר מאשר </a:t>
            </a:r>
            <a:r>
              <a:rPr lang="en-US" dirty="0" smtClean="0"/>
              <a:t>:swing</a:t>
            </a:r>
            <a:endParaRPr lang="he-IL" dirty="0" smtClean="0"/>
          </a:p>
          <a:p>
            <a:pPr lvl="1"/>
            <a:r>
              <a:rPr lang="he-IL" dirty="0" smtClean="0"/>
              <a:t>באמצעות </a:t>
            </a:r>
            <a:r>
              <a:rPr lang="en-US" dirty="0" err="1" smtClean="0"/>
              <a:t>JavaFX</a:t>
            </a:r>
            <a:r>
              <a:rPr lang="he-IL" dirty="0" smtClean="0"/>
              <a:t> ניתן להפריד בין הקוד שבונה את ה- </a:t>
            </a:r>
            <a:r>
              <a:rPr lang="en-US" dirty="0" smtClean="0"/>
              <a:t>GUI</a:t>
            </a:r>
            <a:r>
              <a:rPr lang="he-IL" dirty="0" smtClean="0"/>
              <a:t> לבין הקוד שמעצב אותו</a:t>
            </a:r>
          </a:p>
          <a:p>
            <a:endParaRPr lang="he-IL" dirty="0" smtClean="0"/>
          </a:p>
          <a:p>
            <a:endParaRPr lang="he-IL" dirty="0" smtClean="0"/>
          </a:p>
          <a:p>
            <a:r>
              <a:rPr lang="he-IL" dirty="0" smtClean="0"/>
              <a:t>דוגמא:</a:t>
            </a:r>
            <a:endParaRPr lang="he-I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2462" y="3947553"/>
            <a:ext cx="3679458" cy="2480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27979" y="3920659"/>
            <a:ext cx="3679458" cy="2480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20050" y="3934106"/>
            <a:ext cx="3679458" cy="2480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963" y="647114"/>
            <a:ext cx="7221289" cy="599284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z="2800" dirty="0" smtClean="0"/>
              <a:t>דוגמא ראשונה: </a:t>
            </a:r>
            <a:r>
              <a:rPr lang="en-US" sz="2800" dirty="0" smtClean="0"/>
              <a:t>Hello World</a:t>
            </a:r>
            <a:endParaRPr lang="he-IL" sz="2800" dirty="0"/>
          </a:p>
        </p:txBody>
      </p:sp>
      <p:sp>
        <p:nvSpPr>
          <p:cNvPr id="6" name="Rectangular Callout 5"/>
          <p:cNvSpPr/>
          <p:nvPr/>
        </p:nvSpPr>
        <p:spPr>
          <a:xfrm>
            <a:off x="7441809" y="4587806"/>
            <a:ext cx="2712640" cy="648072"/>
          </a:xfrm>
          <a:prstGeom prst="wedgeRectCallout">
            <a:avLst>
              <a:gd name="adj1" fmla="val -172123"/>
              <a:gd name="adj2" fmla="val 124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b="1" dirty="0" smtClean="0"/>
              <a:t>ה- </a:t>
            </a:r>
            <a:r>
              <a:rPr lang="en-US" b="1" dirty="0" smtClean="0"/>
              <a:t>Scene</a:t>
            </a:r>
            <a:r>
              <a:rPr lang="he-IL" b="1" dirty="0" smtClean="0"/>
              <a:t> שומרת בעץ היררכי את כל רכיבי החלון</a:t>
            </a:r>
            <a:endParaRPr lang="he-IL" b="1" dirty="0"/>
          </a:p>
        </p:txBody>
      </p:sp>
      <p:sp>
        <p:nvSpPr>
          <p:cNvPr id="7" name="Rectangular Callout 6"/>
          <p:cNvSpPr/>
          <p:nvPr/>
        </p:nvSpPr>
        <p:spPr>
          <a:xfrm>
            <a:off x="7455257" y="3106269"/>
            <a:ext cx="4163003" cy="658905"/>
          </a:xfrm>
          <a:prstGeom prst="wedgeRectCallout">
            <a:avLst>
              <a:gd name="adj1" fmla="val -94990"/>
              <a:gd name="adj2" fmla="val -1253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b="1" dirty="0" smtClean="0"/>
              <a:t>ה- </a:t>
            </a:r>
            <a:r>
              <a:rPr lang="en-US" b="1" dirty="0" smtClean="0"/>
              <a:t>Stage</a:t>
            </a:r>
            <a:r>
              <a:rPr lang="he-IL" b="1" dirty="0" smtClean="0"/>
              <a:t> שקול ל- </a:t>
            </a:r>
            <a:r>
              <a:rPr lang="en-US" b="1" dirty="0" smtClean="0"/>
              <a:t>Top Level Container</a:t>
            </a:r>
            <a:r>
              <a:rPr lang="he-IL" b="1" dirty="0" smtClean="0"/>
              <a:t> של החלון (שקול למשל ל- </a:t>
            </a:r>
            <a:r>
              <a:rPr lang="en-US" b="1" dirty="0" err="1" smtClean="0"/>
              <a:t>Jframe</a:t>
            </a:r>
            <a:r>
              <a:rPr lang="he-IL" b="1" dirty="0" smtClean="0"/>
              <a:t>)</a:t>
            </a:r>
            <a:endParaRPr lang="he-IL" b="1" dirty="0"/>
          </a:p>
        </p:txBody>
      </p:sp>
      <p:sp>
        <p:nvSpPr>
          <p:cNvPr id="8" name="Rectangular Callout 7"/>
          <p:cNvSpPr/>
          <p:nvPr/>
        </p:nvSpPr>
        <p:spPr>
          <a:xfrm>
            <a:off x="4557932" y="1533665"/>
            <a:ext cx="3539745" cy="656456"/>
          </a:xfrm>
          <a:prstGeom prst="wedgeRectCallout">
            <a:avLst>
              <a:gd name="adj1" fmla="val -86809"/>
              <a:gd name="adj2" fmla="val -499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en-US" b="1" dirty="0" smtClean="0"/>
              <a:t>Launch</a:t>
            </a:r>
            <a:r>
              <a:rPr lang="he-IL" b="1" dirty="0" smtClean="0"/>
              <a:t> ממומשת ב- </a:t>
            </a:r>
            <a:r>
              <a:rPr lang="en-US" b="1" dirty="0" smtClean="0"/>
              <a:t>Application</a:t>
            </a:r>
            <a:r>
              <a:rPr lang="he-IL" b="1" dirty="0" smtClean="0"/>
              <a:t> ומפעילה את המתודה </a:t>
            </a:r>
            <a:r>
              <a:rPr lang="en-US" b="1" dirty="0" smtClean="0"/>
              <a:t>start</a:t>
            </a:r>
            <a:endParaRPr lang="he-IL" b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559126" y="928468"/>
            <a:ext cx="2282202" cy="266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72707" y="1181686"/>
            <a:ext cx="3429324" cy="1779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תרשים היררכי של הדוגמא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2255573" y="6093296"/>
            <a:ext cx="83529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hlinkClick r:id="rId2"/>
              </a:rPr>
              <a:t>http://docs.oracle.com/javafx/2/get_started/hello_world.htm</a:t>
            </a:r>
            <a:endParaRPr lang="he-IL" dirty="0">
              <a:solidFill>
                <a:schemeClr val="tx2"/>
              </a:solidFill>
            </a:endParaRPr>
          </a:p>
        </p:txBody>
      </p:sp>
      <p:pic>
        <p:nvPicPr>
          <p:cNvPr id="19458" name="Picture 2" descr="Description of Figure 1-1 follow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48769" y="1223836"/>
            <a:ext cx="6148119" cy="49325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873" y="1175166"/>
            <a:ext cx="7178662" cy="547885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דוגמא לשימוש ב- </a:t>
            </a:r>
            <a:r>
              <a:rPr lang="en-US" dirty="0" err="1" smtClean="0"/>
              <a:t>FlowPane</a:t>
            </a:r>
            <a:endParaRPr lang="he-IL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962966" y="3040824"/>
            <a:ext cx="3264363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6886" y="1181246"/>
            <a:ext cx="3419036" cy="2564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דוגמאות הרצה</a:t>
            </a:r>
            <a:endParaRPr lang="he-IL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4379" y="3810291"/>
            <a:ext cx="3927708" cy="220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12812" y="1760924"/>
            <a:ext cx="3927709" cy="3446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4379" y="1790728"/>
            <a:ext cx="4516865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עבודה עם </a:t>
            </a:r>
            <a:r>
              <a:rPr lang="en-US" dirty="0" err="1" smtClean="0"/>
              <a:t>css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r>
              <a:rPr lang="he-IL" dirty="0" smtClean="0"/>
              <a:t> (</a:t>
            </a:r>
            <a:r>
              <a:rPr lang="en-US" dirty="0" smtClean="0"/>
              <a:t>Cascading Style Sheets</a:t>
            </a:r>
            <a:r>
              <a:rPr lang="he-IL" dirty="0" smtClean="0"/>
              <a:t>) היא שפה המכילה הגדרות עיצוב לדפי </a:t>
            </a:r>
            <a:r>
              <a:rPr lang="en-US" dirty="0" smtClean="0"/>
              <a:t>html</a:t>
            </a:r>
            <a:r>
              <a:rPr lang="he-IL" dirty="0" smtClean="0"/>
              <a:t>: פונטים, צבעים, גודל פונט, רקע, הצללות וכו'</a:t>
            </a:r>
            <a:endParaRPr lang="en-US" dirty="0" smtClean="0"/>
          </a:p>
          <a:p>
            <a:r>
              <a:rPr lang="en-US" dirty="0" err="1" smtClean="0"/>
              <a:t>JavaFX</a:t>
            </a:r>
            <a:r>
              <a:rPr lang="he-IL" dirty="0" smtClean="0"/>
              <a:t> יודעת לעבוד עם קובץ </a:t>
            </a:r>
            <a:r>
              <a:rPr lang="en-US" dirty="0" err="1" smtClean="0"/>
              <a:t>css</a:t>
            </a:r>
            <a:r>
              <a:rPr lang="he-IL" dirty="0" smtClean="0"/>
              <a:t>, ומכך אחת החוזקות שלה היא היכולת לבנות את הטופס ולעצב אותו ע"י שני מתכנים שונים</a:t>
            </a:r>
          </a:p>
          <a:p>
            <a:endParaRPr lang="he-IL" dirty="0" smtClean="0"/>
          </a:p>
          <a:p>
            <a:endParaRPr lang="he-IL" dirty="0" smtClean="0"/>
          </a:p>
          <a:p>
            <a:endParaRPr lang="he-IL" dirty="0" smtClean="0"/>
          </a:p>
          <a:p>
            <a:endParaRPr lang="he-IL" dirty="0" smtClean="0"/>
          </a:p>
          <a:p>
            <a:endParaRPr lang="he-IL" dirty="0" smtClean="0"/>
          </a:p>
          <a:p>
            <a:endParaRPr lang="he-IL" dirty="0" smtClean="0"/>
          </a:p>
          <a:p>
            <a:endParaRPr lang="he-IL" dirty="0" smtClean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7755" y="2827194"/>
            <a:ext cx="5917427" cy="3812250"/>
          </a:xfrm>
          <a:prstGeom prst="rect">
            <a:avLst/>
          </a:prstGeom>
          <a:noFill/>
          <a:ln w="9525">
            <a:solidFill>
              <a:schemeClr val="accent5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7" name="Rectangular Callout 6"/>
          <p:cNvSpPr/>
          <p:nvPr/>
        </p:nvSpPr>
        <p:spPr>
          <a:xfrm>
            <a:off x="1237957" y="3356992"/>
            <a:ext cx="2457775" cy="432048"/>
          </a:xfrm>
          <a:prstGeom prst="wedgeRectCallout">
            <a:avLst>
              <a:gd name="adj1" fmla="val 70879"/>
              <a:gd name="adj2" fmla="val -57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b="1" dirty="0" smtClean="0"/>
              <a:t>תגיות המוגדרות בשפה</a:t>
            </a:r>
            <a:endParaRPr lang="he-IL" b="1" dirty="0"/>
          </a:p>
        </p:txBody>
      </p:sp>
      <p:sp>
        <p:nvSpPr>
          <p:cNvPr id="8" name="Rectangular Callout 7"/>
          <p:cNvSpPr/>
          <p:nvPr/>
        </p:nvSpPr>
        <p:spPr>
          <a:xfrm>
            <a:off x="1237957" y="3356992"/>
            <a:ext cx="2457775" cy="432048"/>
          </a:xfrm>
          <a:prstGeom prst="wedgeRectCallout">
            <a:avLst>
              <a:gd name="adj1" fmla="val 68527"/>
              <a:gd name="adj2" fmla="val 1154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b="1" dirty="0" smtClean="0"/>
              <a:t>תגיות המוגדרות בשפה</a:t>
            </a:r>
            <a:endParaRPr lang="he-IL" b="1" dirty="0"/>
          </a:p>
        </p:txBody>
      </p:sp>
      <p:sp>
        <p:nvSpPr>
          <p:cNvPr id="9" name="Rectangular Callout 8"/>
          <p:cNvSpPr/>
          <p:nvPr/>
        </p:nvSpPr>
        <p:spPr>
          <a:xfrm>
            <a:off x="2166425" y="5106572"/>
            <a:ext cx="1529308" cy="338652"/>
          </a:xfrm>
          <a:prstGeom prst="wedgeRectCallout">
            <a:avLst>
              <a:gd name="adj1" fmla="val 79569"/>
              <a:gd name="adj2" fmla="val 589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b="1" dirty="0" smtClean="0"/>
              <a:t>תגית חדשה</a:t>
            </a:r>
            <a:endParaRPr lang="he-IL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221" y="211015"/>
            <a:ext cx="7921352" cy="644655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דוגמא עם </a:t>
            </a:r>
            <a:r>
              <a:rPr lang="en-US" dirty="0" err="1" smtClean="0"/>
              <a:t>css</a:t>
            </a:r>
            <a:endParaRPr lang="he-IL" dirty="0"/>
          </a:p>
        </p:txBody>
      </p:sp>
      <p:sp>
        <p:nvSpPr>
          <p:cNvPr id="6" name="Rectangle 5"/>
          <p:cNvSpPr/>
          <p:nvPr/>
        </p:nvSpPr>
        <p:spPr>
          <a:xfrm>
            <a:off x="1322891" y="2504049"/>
            <a:ext cx="2630131" cy="294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1379163" y="5042981"/>
            <a:ext cx="6751964" cy="50405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ular Callout 7"/>
          <p:cNvSpPr/>
          <p:nvPr/>
        </p:nvSpPr>
        <p:spPr>
          <a:xfrm>
            <a:off x="5472332" y="2266144"/>
            <a:ext cx="3498679" cy="648072"/>
          </a:xfrm>
          <a:prstGeom prst="wedgeRectCallout">
            <a:avLst>
              <a:gd name="adj1" fmla="val -93508"/>
              <a:gd name="adj2" fmla="val -16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b="1" dirty="0" smtClean="0"/>
              <a:t>פקודה שקובעת שעיצוב הפקד ילקח מהתגית </a:t>
            </a:r>
            <a:r>
              <a:rPr lang="en-US" b="1" dirty="0" smtClean="0"/>
              <a:t>my-label</a:t>
            </a:r>
            <a:r>
              <a:rPr lang="he-IL" b="1" dirty="0" smtClean="0"/>
              <a:t> ב- </a:t>
            </a:r>
            <a:r>
              <a:rPr lang="en-US" b="1" dirty="0" err="1" smtClean="0"/>
              <a:t>css</a:t>
            </a:r>
            <a:endParaRPr lang="he-IL" b="1" dirty="0"/>
          </a:p>
        </p:txBody>
      </p:sp>
      <p:sp>
        <p:nvSpPr>
          <p:cNvPr id="9" name="Rectangular Callout 8"/>
          <p:cNvSpPr/>
          <p:nvPr/>
        </p:nvSpPr>
        <p:spPr>
          <a:xfrm>
            <a:off x="9242473" y="4177215"/>
            <a:ext cx="2192135" cy="648072"/>
          </a:xfrm>
          <a:prstGeom prst="wedgeRectCallout">
            <a:avLst>
              <a:gd name="adj1" fmla="val -106207"/>
              <a:gd name="adj2" fmla="val 918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b="1" dirty="0" smtClean="0"/>
              <a:t>קישור ל- </a:t>
            </a:r>
            <a:r>
              <a:rPr lang="en-US" b="1" dirty="0" err="1" smtClean="0"/>
              <a:t>css</a:t>
            </a:r>
            <a:r>
              <a:rPr lang="he-IL" b="1" dirty="0" smtClean="0"/>
              <a:t> המכיל את הגדרות העיצוב</a:t>
            </a:r>
            <a:endParaRPr lang="he-IL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אוסטין">
  <a:themeElements>
    <a:clrScheme name="יושר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 קלאסי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אוסטין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462</Words>
  <Application>Microsoft Office PowerPoint</Application>
  <PresentationFormat>Widescreen</PresentationFormat>
  <Paragraphs>107</Paragraphs>
  <Slides>21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Courier New</vt:lpstr>
      <vt:lpstr>Wingdings 2</vt:lpstr>
      <vt:lpstr>אוסטין</vt:lpstr>
      <vt:lpstr>Packager Shell Object</vt:lpstr>
      <vt:lpstr>קורס Java מתקדם  JavaFX</vt:lpstr>
      <vt:lpstr>ביחידה זו נלמד:</vt:lpstr>
      <vt:lpstr>מהו JavaFX</vt:lpstr>
      <vt:lpstr>דוגמא ראשונה: Hello World</vt:lpstr>
      <vt:lpstr>תרשים היררכי של הדוגמא</vt:lpstr>
      <vt:lpstr>דוגמא לשימוש ב- FlowPane</vt:lpstr>
      <vt:lpstr>דוגמאות הרצה</vt:lpstr>
      <vt:lpstr>עבודה עם css</vt:lpstr>
      <vt:lpstr>דוגמא עם css</vt:lpstr>
      <vt:lpstr>הפלט</vt:lpstr>
      <vt:lpstr>דוגמאות נוספות </vt:lpstr>
      <vt:lpstr>FXML</vt:lpstr>
      <vt:lpstr>דוגמאת fxml</vt:lpstr>
      <vt:lpstr>מחלקת ה- controller</vt:lpstr>
      <vt:lpstr>דוגמא נוספת של fxml</vt:lpstr>
      <vt:lpstr>דוגמאת "הישרדות"</vt:lpstr>
      <vt:lpstr>לינקים שימושיים</vt:lpstr>
      <vt:lpstr>פרטים טכניים</vt:lpstr>
      <vt:lpstr>נושאים נוספים</vt:lpstr>
      <vt:lpstr>מה חדש ב- JDK 8</vt:lpstr>
      <vt:lpstr>ביחידה זו למדנו: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קורס Java מתקדם  JavaFX</dc:title>
  <dc:creator>John</dc:creator>
  <cp:lastModifiedBy>RePack by Diakov</cp:lastModifiedBy>
  <cp:revision>6</cp:revision>
  <dcterms:modified xsi:type="dcterms:W3CDTF">2015-05-11T18:26:52Z</dcterms:modified>
</cp:coreProperties>
</file>